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69" r:id="rId3"/>
    <p:sldId id="267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270" r:id="rId39"/>
    <p:sldId id="271" r:id="rId40"/>
    <p:sldId id="272" r:id="rId41"/>
    <p:sldId id="273" r:id="rId42"/>
    <p:sldId id="261" r:id="rId43"/>
    <p:sldId id="318" r:id="rId44"/>
    <p:sldId id="274" r:id="rId45"/>
    <p:sldId id="316" r:id="rId46"/>
    <p:sldId id="317" r:id="rId47"/>
    <p:sldId id="276" r:id="rId48"/>
    <p:sldId id="315" r:id="rId49"/>
    <p:sldId id="278" r:id="rId50"/>
    <p:sldId id="275" r:id="rId51"/>
    <p:sldId id="257" r:id="rId52"/>
    <p:sldId id="258" r:id="rId53"/>
    <p:sldId id="260" r:id="rId54"/>
    <p:sldId id="263" r:id="rId55"/>
    <p:sldId id="265" r:id="rId56"/>
    <p:sldId id="312" r:id="rId57"/>
    <p:sldId id="31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1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600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10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90C06-077C-D748-BEF7-1BEE9264FAD8}" type="datetimeFigureOut">
              <a:rPr lang="en-US" smtClean="0"/>
              <a:t>5/13/15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50D37-667B-3D41-A191-A113F209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8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0E780D-360C-A441-B903-1AEE61CDA868}" type="slidenum">
              <a:rPr lang="en-US">
                <a:latin typeface="Calibri" charset="0"/>
              </a:rPr>
              <a:pPr eaLnBrk="1" hangingPunct="1"/>
              <a:t>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ECFBAB2-8FCC-1D44-8499-A38FD4AD8E3D}" type="slidenum">
              <a:rPr lang="en-US">
                <a:latin typeface="Calibri" charset="0"/>
              </a:rPr>
              <a:pPr eaLnBrk="1" hangingPunct="1"/>
              <a:t>14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6BE2817-7920-6849-AFB7-56DBBBF3F8D5}" type="slidenum">
              <a:rPr lang="en-US">
                <a:latin typeface="Calibri" charset="0"/>
              </a:rPr>
              <a:pPr eaLnBrk="1" hangingPunct="1"/>
              <a:t>15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22DC2F6-C32C-D74C-909A-462AB2ED6085}" type="slidenum">
              <a:rPr lang="en-US">
                <a:latin typeface="Calibri" charset="0"/>
              </a:rPr>
              <a:pPr eaLnBrk="1" hangingPunct="1"/>
              <a:t>16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8E6DC5B-B10A-FC4A-9CFE-2F0C09FD54AE}" type="slidenum">
              <a:rPr lang="en-US">
                <a:latin typeface="Calibri" charset="0"/>
              </a:rPr>
              <a:pPr eaLnBrk="1" hangingPunct="1"/>
              <a:t>17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510524F-B5F3-964A-B0B0-04EF44774FD1}" type="slidenum">
              <a:rPr lang="en-US">
                <a:latin typeface="Calibri" charset="0"/>
              </a:rPr>
              <a:pPr eaLnBrk="1" hangingPunct="1"/>
              <a:t>18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BABE49A-7522-0A4E-97CD-6A791F233FBC}" type="slidenum">
              <a:rPr lang="en-US">
                <a:latin typeface="Calibri" charset="0"/>
              </a:rPr>
              <a:pPr eaLnBrk="1" hangingPunct="1"/>
              <a:t>19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19B88D3-19AF-A64A-8608-9920E9B571F4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BD72376-ACE3-C74A-A55C-5E267D80B0BA}" type="slidenum">
              <a:rPr lang="en-US">
                <a:latin typeface="Calibri" charset="0"/>
              </a:rPr>
              <a:pPr eaLnBrk="1" hangingPunct="1"/>
              <a:t>21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2C76E20-4CA3-474F-9DA8-BB0980F134D8}" type="slidenum">
              <a:rPr lang="en-US">
                <a:latin typeface="Calibri" charset="0"/>
              </a:rPr>
              <a:pPr eaLnBrk="1" hangingPunct="1"/>
              <a:t>22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BA5C5F-9C96-374C-872F-B90DE008624E}" type="slidenum">
              <a:rPr lang="en-US">
                <a:latin typeface="Calibri" charset="0"/>
              </a:rPr>
              <a:pPr eaLnBrk="1" hangingPunct="1"/>
              <a:t>23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1F5C4E1-056B-EA43-9342-BEC15CB9645F}" type="slidenum">
              <a:rPr lang="en-US">
                <a:latin typeface="Calibri" charset="0"/>
              </a:rPr>
              <a:pPr eaLnBrk="1" hangingPunct="1"/>
              <a:t>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4001BAD-CD96-DA47-B485-F124A5602B14}" type="slidenum">
              <a:rPr lang="en-US">
                <a:latin typeface="Calibri" charset="0"/>
              </a:rPr>
              <a:pPr eaLnBrk="1" hangingPunct="1"/>
              <a:t>24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8436636-6767-1646-9D45-F42FF904B2E4}" type="slidenum">
              <a:rPr lang="en-US">
                <a:latin typeface="Calibri" charset="0"/>
              </a:rPr>
              <a:pPr eaLnBrk="1" hangingPunct="1"/>
              <a:t>25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CC0E025-BCC9-AB49-BD6E-34B0E87FE1FE}" type="slidenum">
              <a:rPr lang="en-US">
                <a:latin typeface="Calibri" charset="0"/>
              </a:rPr>
              <a:pPr eaLnBrk="1" hangingPunct="1"/>
              <a:t>26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7A7992-5B44-B14A-BA3A-80B5A4AB88BC}" type="slidenum">
              <a:rPr lang="en-US">
                <a:latin typeface="Calibri" charset="0"/>
              </a:rPr>
              <a:pPr eaLnBrk="1" hangingPunct="1"/>
              <a:t>27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DA56E5D-B1C3-8045-8D3B-601919544EEC}" type="slidenum">
              <a:rPr lang="en-US">
                <a:latin typeface="Calibri" charset="0"/>
              </a:rPr>
              <a:pPr eaLnBrk="1" hangingPunct="1"/>
              <a:t>28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DBC1E92-37CD-E845-9E54-7FDFFE687C7B}" type="slidenum">
              <a:rPr lang="en-US">
                <a:latin typeface="Calibri" charset="0"/>
              </a:rPr>
              <a:pPr eaLnBrk="1" hangingPunct="1"/>
              <a:t>29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FA1B090-EADB-FA4F-95A0-38B801BCF084}" type="slidenum">
              <a:rPr lang="en-US">
                <a:latin typeface="Calibri" charset="0"/>
              </a:rPr>
              <a:pPr eaLnBrk="1" hangingPunct="1"/>
              <a:t>30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D1D39F4-D10C-6C45-A23C-3900413B4948}" type="slidenum">
              <a:rPr lang="en-US">
                <a:latin typeface="Calibri" charset="0"/>
              </a:rPr>
              <a:pPr eaLnBrk="1" hangingPunct="1"/>
              <a:t>31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1CF1ABB-F0BF-804A-A70E-0638BBB209B2}" type="slidenum">
              <a:rPr lang="en-US">
                <a:latin typeface="Calibri" charset="0"/>
              </a:rPr>
              <a:pPr eaLnBrk="1" hangingPunct="1"/>
              <a:t>32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001D538-8694-5B4B-BA64-61708C3DC65A}" type="slidenum">
              <a:rPr lang="en-US">
                <a:latin typeface="Calibri" charset="0"/>
              </a:rPr>
              <a:pPr eaLnBrk="1" hangingPunct="1"/>
              <a:t>33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7D7D82-B9AE-884E-94AA-CC20F46564B1}" type="slidenum">
              <a:rPr lang="en-US">
                <a:latin typeface="Calibri" charset="0"/>
              </a:rPr>
              <a:pPr eaLnBrk="1" hangingPunct="1"/>
              <a:t>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4C8D97D-A042-0B4A-9F51-7849A4282170}" type="slidenum">
              <a:rPr lang="en-US">
                <a:latin typeface="Calibri" charset="0"/>
              </a:rPr>
              <a:pPr eaLnBrk="1" hangingPunct="1"/>
              <a:t>34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E84D71-48EF-704B-BD5D-6A06E4F9B2F7}" type="slidenum">
              <a:rPr lang="en-US">
                <a:latin typeface="Calibri" charset="0"/>
              </a:rPr>
              <a:pPr eaLnBrk="1" hangingPunct="1"/>
              <a:t>35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358E3A2-233E-4045-B44C-C9E3DED10F14}" type="slidenum">
              <a:rPr lang="en-US">
                <a:latin typeface="Calibri" charset="0"/>
              </a:rPr>
              <a:pPr eaLnBrk="1" hangingPunct="1"/>
              <a:t>36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2940727-7A96-B54D-818E-8C7EA3E9329B}" type="slidenum">
              <a:rPr lang="en-US">
                <a:latin typeface="Calibri" charset="0"/>
              </a:rPr>
              <a:pPr eaLnBrk="1" hangingPunct="1"/>
              <a:t>37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my experience with </a:t>
            </a:r>
            <a:r>
              <a:rPr lang="en-US" dirty="0" err="1" smtClean="0"/>
              <a:t>Saltiel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Every</a:t>
            </a:r>
            <a:r>
              <a:rPr lang="en-US" baseline="0" dirty="0" smtClean="0"/>
              <a:t> time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introduced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saltiel’s</a:t>
            </a:r>
            <a:r>
              <a:rPr lang="en-US" baseline="0" dirty="0" smtClean="0"/>
              <a:t> guy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11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5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research plan separate from my supervisor, but close</a:t>
            </a:r>
            <a:r>
              <a:rPr lang="en-US" baseline="0" dirty="0" smtClean="0"/>
              <a:t> enough that I knew what I wanted 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 know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Sent out 37 applications, had 8</a:t>
            </a:r>
            <a:r>
              <a:rPr lang="en-US" baseline="0" dirty="0" smtClean="0"/>
              <a:t> phone interviews, 7 onsite interviews and 6 job offers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59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indirect costs and startup</a:t>
            </a:r>
          </a:p>
          <a:p>
            <a:endParaRPr lang="en-US" dirty="0" smtClean="0"/>
          </a:p>
          <a:p>
            <a:r>
              <a:rPr lang="en-US" dirty="0" smtClean="0"/>
              <a:t>(he is the guy that does that thing)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2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D69DE6A-23D8-E246-BBBC-5E48A4E8A235}" type="slidenum">
              <a:rPr lang="en-US">
                <a:latin typeface="Calibri" charset="0"/>
              </a:rPr>
              <a:pPr eaLnBrk="1" hangingPunct="1"/>
              <a:t>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79B758C-2C21-594B-A259-4E7A281AA41F}" type="slidenum">
              <a:rPr lang="en-US">
                <a:latin typeface="Calibri" charset="0"/>
              </a:rPr>
              <a:pPr eaLnBrk="1" hangingPunct="1"/>
              <a:t>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1A50564-B2CC-BC40-8BA2-EBDFD8787877}" type="slidenum">
              <a:rPr lang="en-US">
                <a:latin typeface="Calibri" charset="0"/>
              </a:rPr>
              <a:pPr eaLnBrk="1" hangingPunct="1"/>
              <a:t>10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D66607F-0614-0C43-8678-0934B081D931}" type="slidenum">
              <a:rPr lang="en-US">
                <a:latin typeface="Calibri" charset="0"/>
              </a:rPr>
              <a:pPr eaLnBrk="1" hangingPunct="1"/>
              <a:t>11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E633073-3C27-A448-A18C-3F5FD0EE5DA4}" type="slidenum">
              <a:rPr lang="en-US">
                <a:latin typeface="Calibri" charset="0"/>
              </a:rPr>
              <a:pPr eaLnBrk="1" hangingPunct="1"/>
              <a:t>12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DD47273-EB70-784E-A738-1C7127C7162D}" type="slidenum">
              <a:rPr lang="en-US">
                <a:latin typeface="Calibri" charset="0"/>
              </a:rPr>
              <a:pPr eaLnBrk="1" hangingPunct="1"/>
              <a:t>13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40912-C33F-DB4C-A230-6E626672672B}" type="datetimeFigureOut">
              <a:rPr lang="en-US" smtClean="0"/>
              <a:pPr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grants1.nih.gov/training/F_files_nrsa.htm" TargetMode="External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ants1.nih.gov/training/careerdevelopmentawards.htm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olar.google.com" TargetMode="External"/><Relationship Id="rId3" Type="http://schemas.openxmlformats.org/officeDocument/2006/relationships/hyperlink" Target="http://orcid.org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idp.sciencecareers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Guy That Does The Thing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2" descr="Age Distribution of NIH R01 PIs and AAMC Medical School Faculty Members in 19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6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 descr="Age Distribution of NIH R01 PIs and AAMC Medical School Faculty Members in 19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1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Age Distribution of NIH R01 PIs and AAMC Medical School Faculty Members in 19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2" descr="Age Distribution of NIH R01 PIs and AAMC Medical School Faculty Members in 19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2" descr="Age Distribution of NIH R01 PIs and AAMC Medical School Faculty Members in 19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7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" descr="Age Distribution of NIH R01 PIs and AAMC Medical School Faculty Members in 19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2" descr="Age Distribution of NIH R01 PIs and AAMC Medical School Faculty Members in 19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6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 descr="Age Distribution of NIH R01 PIs and AAMC Medical School Faculty Members in 19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 descr="Age Distribution of NIH R01 PIs and AAMC Medical School Faculty Members in 19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38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 descr="Age Distribution of NIH R01 PIs and AAMC Medical School Faculty Members in 19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9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Graduated with PhD from Calgary (2005)</a:t>
            </a:r>
          </a:p>
          <a:p>
            <a:r>
              <a:rPr lang="en-US" dirty="0" smtClean="0"/>
              <a:t>Started Postdoc in Michigan (2005-2013)</a:t>
            </a:r>
          </a:p>
          <a:p>
            <a:r>
              <a:rPr lang="en-US" dirty="0" smtClean="0"/>
              <a:t>Started Looking for Jobs in 2011</a:t>
            </a:r>
          </a:p>
          <a:p>
            <a:r>
              <a:rPr lang="en-US" dirty="0" smtClean="0"/>
              <a:t>Hired at UTHSC in 2012, started in 2013</a:t>
            </a:r>
          </a:p>
          <a:p>
            <a:r>
              <a:rPr lang="en-US" dirty="0" smtClean="0"/>
              <a:t>On Hiring Committee for Pediatric Obesity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2" descr="Age Distribution of NIH R01 PIs and AAMC Medical School Faculty Members in 19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9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2" descr="Age Distribution of NIH R01 PIs and AAMC Medical School Faculty Members in 19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63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 descr="Age Distribution of NIH R01 PIs and AAMC Medical School Faculty Members in 19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9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" descr="Age Distribution of NIH R01 PIs and AAMC Medical School Faculty Members in 199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26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2" descr="Age Distribution of NIH R01 PIs and AAMC Medical School Faculty Members in 199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2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2" descr="Age Distribution of NIH R01 PIs and AAMC Medical School Faculty Members in 2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7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" descr="Age Distribution of NIH R01 PIs and AAMC Medical School Faculty Members in 2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2" descr="Age Distribution of NIH R01 PIs and AAMC Medical School Faculty Members in 2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15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Age Distribution of NIH R01 PIs and AAMC Medical School Faculty Members in 2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6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2" descr="Age Distribution of NIH R01 PIs and AAMC Medical School Faculty Members in 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next career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of you its postdoctoral training</a:t>
            </a:r>
          </a:p>
          <a:p>
            <a:r>
              <a:rPr lang="en-US" dirty="0" smtClean="0"/>
              <a:t>For how long and in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3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2" descr="Age Distribution of NIH R01 PIs and AAMC Medical School Faculty Members in 20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2" descr="Age Distribution of NIH R01 PIs and AAMC Medical School Faculty Members in 20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2" descr="Age Distribution of NIH R01 PIs and AAMC Medical School Faculty Members in 20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2" descr="Age Distribution of NIH R01 PIs and AAMC Medical School Faculty Members in 20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24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2" descr="Age Distribution of NIH R01 PIs and AAMC Medical School Faculty Members in 20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2010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2" descr="Age Distribution of NIH R01 PIs and AAMC Medical School Faculty Members in 20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03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1980 &amp; 2010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4819" name="Picture 2" descr="Age Distributions of NIH R01 PIs and AAMC Medical School Faculty Members in 1980 and 2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6"/>
          <p:cNvSpPr txBox="1">
            <a:spLocks noChangeArrowheads="1"/>
          </p:cNvSpPr>
          <p:nvPr/>
        </p:nvSpPr>
        <p:spPr bwMode="auto">
          <a:xfrm>
            <a:off x="1752600" y="1905000"/>
            <a:ext cx="652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1980</a:t>
            </a: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3919538" y="1828800"/>
            <a:ext cx="652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2010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9700" y="5808663"/>
            <a:ext cx="615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nexus.od.nih.gov</a:t>
            </a:r>
            <a:r>
              <a:rPr lang="en-US" dirty="0"/>
              <a:t>/all/2012/02/03/our-commitment-to-supporting-the-next-generation/</a:t>
            </a:r>
          </a:p>
        </p:txBody>
      </p:sp>
    </p:spTree>
    <p:extLst>
      <p:ext uri="{BB962C8B-B14F-4D97-AF65-F5344CB8AC3E}">
        <p14:creationId xmlns:p14="http://schemas.microsoft.com/office/powerpoint/2010/main" val="41950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>
                <a:latin typeface="Calibri" charset="0"/>
              </a:rPr>
              <a:t>Percentage of NIH R01 Principal Investigators Age 36 and Younger and Age 66 and Older (Fiscal Years 1980 to 2010)</a:t>
            </a:r>
          </a:p>
        </p:txBody>
      </p:sp>
      <p:pic>
        <p:nvPicPr>
          <p:cNvPr id="35843" name="Picture 3" descr="Percentage of NIH R01 Principal Investigators Age 36 and Younger and Age 66 and Older (Fiscal Years 1980 to 2010)&#10;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43000"/>
            <a:ext cx="8305800" cy="5257800"/>
          </a:xfrm>
        </p:spPr>
      </p:pic>
    </p:spTree>
    <p:extLst>
      <p:ext uri="{BB962C8B-B14F-4D97-AF65-F5344CB8AC3E}">
        <p14:creationId xmlns:p14="http://schemas.microsoft.com/office/powerpoint/2010/main" val="28528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Training to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973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do you stand out in the crowd?</a:t>
            </a:r>
          </a:p>
          <a:p>
            <a:r>
              <a:rPr lang="en-US" dirty="0" smtClean="0"/>
              <a:t>A PhD should be used to place you into the best postdoc position</a:t>
            </a:r>
          </a:p>
          <a:p>
            <a:r>
              <a:rPr lang="en-US" dirty="0" smtClean="0"/>
              <a:t>A postdoc should be used to place you in the most competitive faculty position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556"/>
          <a:stretch/>
        </p:blipFill>
        <p:spPr>
          <a:xfrm>
            <a:off x="5118100" y="1968500"/>
            <a:ext cx="4025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Things I Want to Talk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a postdoc is the single most important decision(s) of your scientific career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With whom</a:t>
            </a:r>
            <a:r>
              <a:rPr lang="en-US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Where?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 what?</a:t>
            </a:r>
          </a:p>
          <a:p>
            <a:pPr marL="571500" indent="-514350"/>
            <a:r>
              <a:rPr lang="en-US" dirty="0" smtClean="0"/>
              <a:t>After the postdoc, how to start the job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3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Number of Trainees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77486"/>
            <a:ext cx="8890000" cy="4689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1700" y="6210300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Schillebeeckx</a:t>
            </a:r>
            <a:r>
              <a:rPr lang="en-US" dirty="0" smtClean="0"/>
              <a:t> </a:t>
            </a:r>
            <a:r>
              <a:rPr lang="en-US" dirty="0"/>
              <a:t>M, </a:t>
            </a:r>
            <a:r>
              <a:rPr lang="en-US" dirty="0" err="1"/>
              <a:t>Maricque</a:t>
            </a:r>
            <a:r>
              <a:rPr lang="en-US" dirty="0"/>
              <a:t> B, Lewis C 2013 The missing piece to changing the university culture. Nat. </a:t>
            </a:r>
            <a:r>
              <a:rPr lang="en-US" dirty="0" err="1"/>
              <a:t>Biotechnol</a:t>
            </a:r>
            <a:r>
              <a:rPr lang="en-US" dirty="0"/>
              <a:t>. Nature Publishing Group; 31:938–941</a:t>
            </a:r>
          </a:p>
        </p:txBody>
      </p:sp>
    </p:spTree>
    <p:extLst>
      <p:ext uri="{BB962C8B-B14F-4D97-AF65-F5344CB8AC3E}">
        <p14:creationId xmlns:p14="http://schemas.microsoft.com/office/powerpoint/2010/main" val="129495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Whom?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-400050"/>
            <a:r>
              <a:rPr lang="en-US" dirty="0" smtClean="0"/>
              <a:t>Postdoctoral mentor is extremely important.  Things you should look into…</a:t>
            </a:r>
          </a:p>
          <a:p>
            <a:pPr marL="0" indent="-400050"/>
            <a:r>
              <a:rPr lang="en-US" dirty="0" smtClean="0"/>
              <a:t>History of placing postdocs into faculty positions</a:t>
            </a:r>
          </a:p>
          <a:p>
            <a:pPr marL="0" indent="-400050"/>
            <a:r>
              <a:rPr lang="en-US" dirty="0" smtClean="0"/>
              <a:t>Publication rate (how many papers do most postdocs get during their tenure)</a:t>
            </a:r>
          </a:p>
          <a:p>
            <a:pPr marL="0" indent="-400050"/>
            <a:r>
              <a:rPr lang="en-US" dirty="0" smtClean="0"/>
              <a:t>How many of their trainees get F/K-awards</a:t>
            </a:r>
          </a:p>
          <a:p>
            <a:pPr marL="0" indent="-400050"/>
            <a:r>
              <a:rPr lang="en-US" dirty="0" smtClean="0"/>
              <a:t>Are there a limited number of trainees that succeed a lot and a bunch that “disappear”</a:t>
            </a:r>
          </a:p>
          <a:p>
            <a:pPr marL="0" indent="-400050"/>
            <a:r>
              <a:rPr lang="en-US" dirty="0" smtClean="0"/>
              <a:t>Contact former trainees and ask about their experience</a:t>
            </a:r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4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the Advisor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 great mentor in a limited place is better than a crappy mentor in a great place</a:t>
            </a:r>
          </a:p>
          <a:p>
            <a:r>
              <a:rPr lang="en-US" dirty="0" smtClean="0"/>
              <a:t>Will they let you fail your way into independence?</a:t>
            </a:r>
          </a:p>
          <a:p>
            <a:r>
              <a:rPr lang="en-US" dirty="0" smtClean="0"/>
              <a:t>Do they have pre-cooked projects to get started on?</a:t>
            </a:r>
          </a:p>
          <a:p>
            <a:r>
              <a:rPr lang="en-US" dirty="0" smtClean="0"/>
              <a:t>Can they devote time to mentoring you as a scientist</a:t>
            </a:r>
          </a:p>
          <a:p>
            <a:r>
              <a:rPr lang="en-US" dirty="0" smtClean="0"/>
              <a:t>Will they allow you to write fellowships</a:t>
            </a:r>
          </a:p>
          <a:p>
            <a:r>
              <a:rPr lang="en-US" dirty="0" smtClean="0"/>
              <a:t>How will they interact with you when you are gone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2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65"/>
            <a:ext cx="8229600" cy="1143000"/>
          </a:xfrm>
        </p:spPr>
        <p:txBody>
          <a:bodyPr/>
          <a:lstStyle/>
          <a:p>
            <a:r>
              <a:rPr lang="en-US" dirty="0" smtClean="0"/>
              <a:t>Where to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2758"/>
            <a:ext cx="8229600" cy="1402642"/>
          </a:xfrm>
        </p:spPr>
        <p:txBody>
          <a:bodyPr>
            <a:normAutofit/>
          </a:bodyPr>
          <a:lstStyle/>
          <a:p>
            <a:r>
              <a:rPr lang="en-US" dirty="0" smtClean="0"/>
              <a:t>Should I go to another city, or another country</a:t>
            </a:r>
          </a:p>
          <a:p>
            <a:r>
              <a:rPr lang="en-US" dirty="0" smtClean="0"/>
              <a:t>If I’m moving where should I move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87600"/>
            <a:ext cx="6464300" cy="3742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1300" y="6286500"/>
            <a:ext cx="636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www.theatlantic.com</a:t>
            </a:r>
            <a:r>
              <a:rPr lang="en-US" dirty="0" smtClean="0"/>
              <a:t>/business/archive/2013/12/the-south-is-</a:t>
            </a:r>
            <a:r>
              <a:rPr lang="en-US" dirty="0" err="1" smtClean="0"/>
              <a:t>americas</a:t>
            </a:r>
            <a:r>
              <a:rPr lang="en-US" dirty="0" smtClean="0"/>
              <a:t>-high-school-dropout-factory/282480/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work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Keep working on the same type of thing</a:t>
            </a:r>
          </a:p>
          <a:p>
            <a:pPr lvl="1"/>
            <a:r>
              <a:rPr lang="en-US" dirty="0" smtClean="0"/>
              <a:t>Can publish more quickly</a:t>
            </a:r>
          </a:p>
          <a:p>
            <a:pPr lvl="1"/>
            <a:r>
              <a:rPr lang="en-US" dirty="0" smtClean="0"/>
              <a:t>Limiting long term</a:t>
            </a:r>
          </a:p>
          <a:p>
            <a:pPr lvl="1"/>
            <a:r>
              <a:rPr lang="en-US" dirty="0" smtClean="0"/>
              <a:t>May be attractive to advisor</a:t>
            </a:r>
          </a:p>
          <a:p>
            <a:r>
              <a:rPr lang="en-US" dirty="0" smtClean="0"/>
              <a:t>Work on something completely different</a:t>
            </a:r>
          </a:p>
          <a:p>
            <a:pPr lvl="1"/>
            <a:r>
              <a:rPr lang="en-US" dirty="0" smtClean="0"/>
              <a:t>Burden on postdoc lab to teach you how</a:t>
            </a:r>
          </a:p>
          <a:p>
            <a:pPr lvl="1"/>
            <a:r>
              <a:rPr lang="en-US" dirty="0" smtClean="0"/>
              <a:t>Slower path to data and papers</a:t>
            </a:r>
          </a:p>
          <a:p>
            <a:r>
              <a:rPr lang="en-US" dirty="0" smtClean="0"/>
              <a:t>Hybrid model</a:t>
            </a:r>
          </a:p>
          <a:p>
            <a:pPr lvl="1"/>
            <a:r>
              <a:rPr lang="en-US" dirty="0" smtClean="0"/>
              <a:t>Do something quick, that you know how to do</a:t>
            </a:r>
          </a:p>
          <a:p>
            <a:pPr lvl="1"/>
            <a:r>
              <a:rPr lang="en-US" dirty="0" smtClean="0"/>
              <a:t>Then force yourself out of your comfort zone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7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You Need To Achieve in Your Postdoc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Papers</a:t>
            </a:r>
          </a:p>
          <a:p>
            <a:r>
              <a:rPr lang="en-US" dirty="0" smtClean="0"/>
              <a:t>Papers</a:t>
            </a:r>
          </a:p>
          <a:p>
            <a:r>
              <a:rPr lang="en-US" dirty="0" smtClean="0"/>
              <a:t>Learn how to develop and co-ordinate a project</a:t>
            </a:r>
          </a:p>
          <a:p>
            <a:r>
              <a:rPr lang="en-US" dirty="0" smtClean="0"/>
              <a:t>Proof of fundraising ability</a:t>
            </a:r>
          </a:p>
          <a:p>
            <a:r>
              <a:rPr lang="en-US" dirty="0" smtClean="0"/>
              <a:t>Develop a scientific network</a:t>
            </a:r>
          </a:p>
          <a:p>
            <a:pPr lvl="1"/>
            <a:r>
              <a:rPr lang="en-US" dirty="0" smtClean="0"/>
              <a:t>Cultivate collaborations</a:t>
            </a:r>
          </a:p>
          <a:p>
            <a:pPr lvl="1"/>
            <a:r>
              <a:rPr lang="en-US" dirty="0" smtClean="0"/>
              <a:t>Go to meetings</a:t>
            </a:r>
          </a:p>
          <a:p>
            <a:pPr lvl="1"/>
            <a:r>
              <a:rPr lang="en-US" dirty="0" smtClean="0"/>
              <a:t>Find mentors at your stage, and at a senior stage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Milestones in Postdoc Training (</a:t>
            </a:r>
            <a:r>
              <a:rPr lang="en-US" dirty="0" err="1" smtClean="0"/>
              <a:t>ie</a:t>
            </a:r>
            <a:r>
              <a:rPr lang="en-US" dirty="0" smtClean="0"/>
              <a:t> Fellowships)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80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F32 Eligibility – 2 Years from PhD</a:t>
            </a:r>
          </a:p>
          <a:p>
            <a:r>
              <a:rPr lang="en-US" dirty="0" smtClean="0"/>
              <a:t>K99 Eligibility – </a:t>
            </a:r>
            <a:r>
              <a:rPr lang="en-US" dirty="0" smtClean="0"/>
              <a:t>5 </a:t>
            </a:r>
            <a:r>
              <a:rPr lang="en-US" dirty="0" smtClean="0"/>
              <a:t>Years from PhD</a:t>
            </a:r>
          </a:p>
          <a:p>
            <a:r>
              <a:rPr lang="en-US" dirty="0" smtClean="0"/>
              <a:t>K01/R03 Eligibility – No Time Limit for some institutes, &lt; 5 years for others</a:t>
            </a:r>
          </a:p>
          <a:p>
            <a:r>
              <a:rPr lang="en-US" dirty="0" smtClean="0"/>
              <a:t>Be aware of field-specific awards (Foundations, institutes and charities)</a:t>
            </a:r>
          </a:p>
          <a:p>
            <a:endParaRPr lang="en-US" dirty="0"/>
          </a:p>
          <a:p>
            <a:r>
              <a:rPr lang="en-US" dirty="0" smtClean="0"/>
              <a:t>For more information</a:t>
            </a:r>
          </a:p>
          <a:p>
            <a:r>
              <a:rPr lang="en-US" dirty="0"/>
              <a:t>K Awards </a:t>
            </a:r>
            <a:r>
              <a:rPr lang="en-US" dirty="0">
                <a:hlinkClick r:id="rId2"/>
              </a:rPr>
              <a:t>http://grants1.nih.gov/training/</a:t>
            </a:r>
            <a:r>
              <a:rPr lang="en-US" dirty="0" smtClean="0">
                <a:hlinkClick r:id="rId2"/>
              </a:rPr>
              <a:t>careerdevelopmentawards.htm</a:t>
            </a:r>
            <a:endParaRPr lang="en-US" dirty="0" smtClean="0"/>
          </a:p>
          <a:p>
            <a:r>
              <a:rPr lang="en-US" dirty="0" smtClean="0"/>
              <a:t>F </a:t>
            </a:r>
            <a:r>
              <a:rPr lang="en-US" dirty="0"/>
              <a:t>Awards </a:t>
            </a:r>
            <a:r>
              <a:rPr lang="en-US" dirty="0">
                <a:hlinkClick r:id="rId3"/>
              </a:rPr>
              <a:t>http://grants1.nih.gov/training/</a:t>
            </a:r>
            <a:r>
              <a:rPr lang="en-US" dirty="0" err="1">
                <a:hlinkClick r:id="rId3"/>
              </a:rPr>
              <a:t>F_files_nrsa.htm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2082800"/>
            <a:ext cx="391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6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Getting a Fellowship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Varies by mentor, so ask</a:t>
            </a:r>
          </a:p>
          <a:p>
            <a:r>
              <a:rPr lang="en-US" dirty="0" smtClean="0"/>
              <a:t>In most cases it means:</a:t>
            </a:r>
          </a:p>
          <a:p>
            <a:pPr lvl="1"/>
            <a:r>
              <a:rPr lang="en-US" dirty="0" smtClean="0"/>
              <a:t>More money in your pocket</a:t>
            </a:r>
          </a:p>
          <a:p>
            <a:pPr lvl="1"/>
            <a:r>
              <a:rPr lang="en-US" dirty="0" smtClean="0"/>
              <a:t>More independence on your project</a:t>
            </a:r>
          </a:p>
          <a:p>
            <a:pPr lvl="1"/>
            <a:r>
              <a:rPr lang="en-US" dirty="0" smtClean="0"/>
              <a:t>A clear roadmap of your training and research plan</a:t>
            </a:r>
          </a:p>
          <a:p>
            <a:pPr lvl="1"/>
            <a:r>
              <a:rPr lang="en-US" dirty="0" smtClean="0"/>
              <a:t>Proof of ability to raise funds going forward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5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Learned as a Postdoc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Useful Things I Learned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 the key question and is it worth asking?</a:t>
            </a:r>
          </a:p>
          <a:p>
            <a:r>
              <a:rPr lang="en-US" dirty="0" smtClean="0"/>
              <a:t>How to design the best possible experiment</a:t>
            </a:r>
          </a:p>
          <a:p>
            <a:r>
              <a:rPr lang="en-US" dirty="0" smtClean="0"/>
              <a:t>Understanding the conceptual framework behind the experiment </a:t>
            </a:r>
          </a:p>
          <a:p>
            <a:r>
              <a:rPr lang="en-US" dirty="0" smtClean="0"/>
              <a:t>These are important years in your life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Things 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Learn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How to hire people</a:t>
            </a:r>
          </a:p>
          <a:p>
            <a:r>
              <a:rPr lang="en-US" dirty="0" smtClean="0"/>
              <a:t>What is a budget, how much money should I spend and how quickly?</a:t>
            </a:r>
          </a:p>
          <a:p>
            <a:r>
              <a:rPr lang="en-US" dirty="0" smtClean="0"/>
              <a:t>When to say no to collaborations</a:t>
            </a:r>
          </a:p>
          <a:p>
            <a:r>
              <a:rPr lang="en-US" dirty="0" smtClean="0"/>
              <a:t>How to integrate my research into a larger thematic group</a:t>
            </a:r>
          </a:p>
        </p:txBody>
      </p:sp>
    </p:spTree>
    <p:extLst>
      <p:ext uri="{BB962C8B-B14F-4D97-AF65-F5344CB8AC3E}">
        <p14:creationId xmlns:p14="http://schemas.microsoft.com/office/powerpoint/2010/main" val="28900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a postdoc is a means to an end, what is that end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My Job Search Go?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Deciding what I wanted to independently research?</a:t>
            </a:r>
          </a:p>
          <a:p>
            <a:r>
              <a:rPr lang="en-US" dirty="0" smtClean="0"/>
              <a:t>Where should I apply?</a:t>
            </a:r>
          </a:p>
          <a:p>
            <a:r>
              <a:rPr lang="en-US" dirty="0" smtClean="0"/>
              <a:t>What did they want to know about me?</a:t>
            </a:r>
          </a:p>
        </p:txBody>
      </p:sp>
    </p:spTree>
    <p:extLst>
      <p:ext uri="{BB962C8B-B14F-4D97-AF65-F5344CB8AC3E}">
        <p14:creationId xmlns:p14="http://schemas.microsoft.com/office/powerpoint/2010/main" val="324955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ge Distribution of NIH R01 PIs and AAMC Medical School Faculty Members in 1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1980 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32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Hiring Committees Looking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Return on investment, can you get grants</a:t>
            </a:r>
          </a:p>
          <a:p>
            <a:r>
              <a:rPr lang="en-US" dirty="0" smtClean="0"/>
              <a:t>Filling a specific niche</a:t>
            </a:r>
          </a:p>
          <a:p>
            <a:pPr lvl="1"/>
            <a:r>
              <a:rPr lang="en-US" dirty="0" smtClean="0"/>
              <a:t>Can you teach a class they need taught</a:t>
            </a:r>
          </a:p>
          <a:p>
            <a:pPr lvl="1"/>
            <a:r>
              <a:rPr lang="en-US" dirty="0" smtClean="0"/>
              <a:t>Is there a technique you bring to bear</a:t>
            </a:r>
          </a:p>
          <a:p>
            <a:pPr lvl="1"/>
            <a:r>
              <a:rPr lang="en-US" dirty="0" smtClean="0"/>
              <a:t>Are you part of a core team, or starting a new area</a:t>
            </a:r>
          </a:p>
          <a:p>
            <a:r>
              <a:rPr lang="en-US" dirty="0" smtClean="0"/>
              <a:t>Can they explain what you bring to the table in one sentence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439"/>
            <a:ext cx="8229600" cy="1143000"/>
          </a:xfrm>
        </p:spPr>
        <p:txBody>
          <a:bodyPr/>
          <a:lstStyle/>
          <a:p>
            <a:r>
              <a:rPr lang="en-US" dirty="0" smtClean="0"/>
              <a:t>Famous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397650" cy="5072362"/>
          </a:xfrm>
        </p:spPr>
        <p:txBody>
          <a:bodyPr>
            <a:normAutofit/>
          </a:bodyPr>
          <a:lstStyle/>
          <a:p>
            <a:r>
              <a:rPr lang="en-US" dirty="0" smtClean="0"/>
              <a:t>James Watson?</a:t>
            </a:r>
          </a:p>
          <a:p>
            <a:pPr lvl="1"/>
            <a:r>
              <a:rPr lang="en-US" dirty="0" smtClean="0"/>
              <a:t>DNA Discovery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Stanley </a:t>
            </a:r>
            <a:r>
              <a:rPr lang="en-US" dirty="0" err="1" smtClean="0"/>
              <a:t>Prusiner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Prion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Thomas Hunt Morgan?</a:t>
            </a:r>
          </a:p>
          <a:p>
            <a:pPr lvl="1"/>
            <a:r>
              <a:rPr lang="en-US" dirty="0" smtClean="0"/>
              <a:t>Fly Genetics Guy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575" y="2923407"/>
            <a:ext cx="1357225" cy="1781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74" y="1043723"/>
            <a:ext cx="1357225" cy="1694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75" y="4849260"/>
            <a:ext cx="1357225" cy="1951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69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Internationally Recognized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651822" cy="50723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Dario </a:t>
            </a:r>
            <a:r>
              <a:rPr lang="en-US" dirty="0" err="1" smtClean="0"/>
              <a:t>Alessi</a:t>
            </a:r>
            <a:endParaRPr lang="en-US" dirty="0" smtClean="0"/>
          </a:p>
          <a:p>
            <a:pPr lvl="1"/>
            <a:r>
              <a:rPr lang="en-US" dirty="0" smtClean="0"/>
              <a:t>How does </a:t>
            </a:r>
            <a:r>
              <a:rPr lang="en-US" dirty="0" err="1" smtClean="0"/>
              <a:t>Akt</a:t>
            </a:r>
            <a:r>
              <a:rPr lang="en-US" dirty="0" smtClean="0"/>
              <a:t> get activated?</a:t>
            </a:r>
          </a:p>
          <a:p>
            <a:pPr lvl="2"/>
            <a:r>
              <a:rPr lang="en-US" dirty="0" smtClean="0"/>
              <a:t>Regulation of protein kinase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Rudi </a:t>
            </a:r>
            <a:r>
              <a:rPr lang="en-US" dirty="0" err="1" smtClean="0"/>
              <a:t>Aebersold</a:t>
            </a:r>
            <a:endParaRPr lang="en-US" dirty="0" smtClean="0"/>
          </a:p>
          <a:p>
            <a:pPr lvl="1"/>
            <a:r>
              <a:rPr lang="en-US" dirty="0" smtClean="0"/>
              <a:t>How can we measure proteins?</a:t>
            </a:r>
            <a:endParaRPr lang="en-US" dirty="0"/>
          </a:p>
          <a:p>
            <a:pPr lvl="2"/>
            <a:r>
              <a:rPr lang="en-US" dirty="0" smtClean="0"/>
              <a:t>Identification of proteins/modifications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Stu </a:t>
            </a:r>
            <a:r>
              <a:rPr lang="en-US" dirty="0" err="1" smtClean="0"/>
              <a:t>Kornfeld</a:t>
            </a:r>
            <a:endParaRPr lang="en-US" dirty="0" smtClean="0"/>
          </a:p>
          <a:p>
            <a:pPr lvl="1"/>
            <a:r>
              <a:rPr lang="en-US" dirty="0" smtClean="0"/>
              <a:t>How do proteins traffic to the lysosome?</a:t>
            </a:r>
          </a:p>
          <a:p>
            <a:pPr lvl="2"/>
            <a:r>
              <a:rPr lang="en-US" dirty="0" smtClean="0"/>
              <a:t>Intracellular protein transport guy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913" y="1096005"/>
            <a:ext cx="1660904" cy="1660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13" y="3022600"/>
            <a:ext cx="2540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269" y="4899767"/>
            <a:ext cx="1532531" cy="1958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I Become The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Publish</a:t>
            </a:r>
            <a:r>
              <a:rPr lang="en-US" dirty="0" smtClean="0"/>
              <a:t> in the field – </a:t>
            </a:r>
            <a:r>
              <a:rPr lang="en-US" dirty="0" smtClean="0">
                <a:solidFill>
                  <a:srgbClr val="FF0000"/>
                </a:solidFill>
              </a:rPr>
              <a:t>NO exceptions!</a:t>
            </a:r>
          </a:p>
          <a:p>
            <a:r>
              <a:rPr lang="en-US" dirty="0" smtClean="0"/>
              <a:t>Create a niche and be generous</a:t>
            </a:r>
          </a:p>
          <a:p>
            <a:r>
              <a:rPr lang="en-US" dirty="0" smtClean="0"/>
              <a:t>Go to meetings/give talks/meet people as you, not as a representative of your lab</a:t>
            </a:r>
          </a:p>
          <a:p>
            <a:r>
              <a:rPr lang="en-US" dirty="0" smtClean="0"/>
              <a:t>Bring new methodologies to old ideas</a:t>
            </a:r>
          </a:p>
          <a:p>
            <a:r>
              <a:rPr lang="en-US" dirty="0" smtClean="0"/>
              <a:t>Think outside the box </a:t>
            </a:r>
          </a:p>
          <a:p>
            <a:r>
              <a:rPr lang="en-US" dirty="0" smtClean="0"/>
              <a:t>Get funded to do the work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712"/>
            <a:ext cx="8229600" cy="1143000"/>
          </a:xfrm>
        </p:spPr>
        <p:txBody>
          <a:bodyPr/>
          <a:lstStyle/>
          <a:p>
            <a:r>
              <a:rPr lang="en-US" dirty="0" smtClean="0"/>
              <a:t>#1 Path to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288"/>
            <a:ext cx="8229600" cy="5359647"/>
          </a:xfrm>
        </p:spPr>
        <p:txBody>
          <a:bodyPr>
            <a:normAutofit/>
          </a:bodyPr>
          <a:lstStyle/>
          <a:p>
            <a:r>
              <a:rPr lang="en-US" dirty="0" smtClean="0"/>
              <a:t>Review papers and grants</a:t>
            </a:r>
          </a:p>
          <a:p>
            <a:r>
              <a:rPr lang="en-US" dirty="0" smtClean="0"/>
              <a:t>Sit on committees</a:t>
            </a:r>
          </a:p>
          <a:p>
            <a:r>
              <a:rPr lang="en-US" dirty="0" smtClean="0"/>
              <a:t>Help people think about their projects</a:t>
            </a:r>
          </a:p>
          <a:p>
            <a:r>
              <a:rPr lang="en-US" dirty="0" smtClean="0"/>
              <a:t>Edit papers for friends</a:t>
            </a:r>
          </a:p>
          <a:p>
            <a:r>
              <a:rPr lang="en-US" dirty="0" smtClean="0"/>
              <a:t>Do the experiment nobody else will do</a:t>
            </a:r>
          </a:p>
          <a:p>
            <a:r>
              <a:rPr lang="en-US" dirty="0" smtClean="0"/>
              <a:t>Go to work on the weekend </a:t>
            </a:r>
          </a:p>
          <a:p>
            <a:r>
              <a:rPr lang="en-US" dirty="0" smtClean="0"/>
              <a:t>Take an undergrad in the lab</a:t>
            </a:r>
          </a:p>
          <a:p>
            <a:r>
              <a:rPr lang="en-US" dirty="0" smtClean="0"/>
              <a:t>Present your research at meetings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34415" y="2795565"/>
            <a:ext cx="423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STOP SAYING </a:t>
            </a:r>
            <a:r>
              <a:rPr lang="en-US" sz="4400" b="1" dirty="0" smtClean="0">
                <a:solidFill>
                  <a:srgbClr val="FF0000"/>
                </a:solidFill>
              </a:rPr>
              <a:t>NO</a:t>
            </a:r>
            <a:r>
              <a:rPr lang="en-US" sz="4400" dirty="0" smtClean="0"/>
              <a:t>!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present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the internet. </a:t>
            </a:r>
          </a:p>
          <a:p>
            <a:r>
              <a:rPr lang="en-US" dirty="0" smtClean="0"/>
              <a:t>Present yourself online and maintain control over your own CV and publication record:</a:t>
            </a:r>
          </a:p>
          <a:p>
            <a:pPr lvl="1"/>
            <a:r>
              <a:rPr lang="en-US" dirty="0" smtClean="0"/>
              <a:t>Google Scholar - </a:t>
            </a:r>
            <a:r>
              <a:rPr lang="en-US" dirty="0" smtClean="0">
                <a:hlinkClick r:id="rId2"/>
              </a:rPr>
              <a:t>http://scholar.google.com</a:t>
            </a:r>
            <a:endParaRPr lang="en-US" dirty="0" smtClean="0"/>
          </a:p>
          <a:p>
            <a:pPr lvl="1"/>
            <a:r>
              <a:rPr lang="en-US" dirty="0"/>
              <a:t>ORCID - </a:t>
            </a:r>
            <a:r>
              <a:rPr lang="en-US" dirty="0">
                <a:hlinkClick r:id="rId3"/>
              </a:rPr>
              <a:t>http://orcid.org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Engage on social media (twitter/</a:t>
            </a:r>
            <a:r>
              <a:rPr lang="en-US" dirty="0" err="1" smtClean="0"/>
              <a:t>reddit</a:t>
            </a:r>
            <a:r>
              <a:rPr lang="en-US" dirty="0" smtClean="0"/>
              <a:t>/message boards)</a:t>
            </a:r>
          </a:p>
          <a:p>
            <a:pPr lvl="1"/>
            <a:r>
              <a:rPr lang="en-US" dirty="0" smtClean="0"/>
              <a:t>Set up a simple website highlighting your accomplishments, independent of your mentor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PhD Careers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people will not get tenure track positions, so the alternative is the majority</a:t>
            </a:r>
          </a:p>
          <a:p>
            <a:pPr lvl="1"/>
            <a:r>
              <a:rPr lang="en-US" dirty="0" err="1" smtClean="0"/>
              <a:t>Pharma</a:t>
            </a:r>
            <a:r>
              <a:rPr lang="en-US" dirty="0" smtClean="0"/>
              <a:t> and biotech companies</a:t>
            </a:r>
          </a:p>
          <a:p>
            <a:pPr lvl="1"/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Science communication</a:t>
            </a:r>
          </a:p>
          <a:p>
            <a:pPr lvl="1"/>
            <a:r>
              <a:rPr lang="en-US" dirty="0" smtClean="0"/>
              <a:t>Sales</a:t>
            </a:r>
          </a:p>
          <a:p>
            <a:pPr lvl="1"/>
            <a:r>
              <a:rPr lang="en-US" dirty="0" smtClean="0"/>
              <a:t>Program officers/grant administrators</a:t>
            </a:r>
          </a:p>
          <a:p>
            <a:pPr lvl="1"/>
            <a:r>
              <a:rPr lang="en-US" dirty="0" smtClean="0"/>
              <a:t>Small business/entrepreneurship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3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 is going to plan your life for you</a:t>
            </a:r>
          </a:p>
          <a:p>
            <a:r>
              <a:rPr lang="en-US" dirty="0" smtClean="0"/>
              <a:t>Good tools are available online:</a:t>
            </a:r>
          </a:p>
          <a:p>
            <a:pPr lvl="1"/>
            <a:r>
              <a:rPr lang="en-US" dirty="0">
                <a:hlinkClick r:id="rId2"/>
              </a:rPr>
              <a:t>http://myidp.sciencecareers.org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Talk with people you trust: mentors, family, coworkers</a:t>
            </a:r>
          </a:p>
        </p:txBody>
      </p:sp>
    </p:spTree>
    <p:extLst>
      <p:ext uri="{BB962C8B-B14F-4D97-AF65-F5344CB8AC3E}">
        <p14:creationId xmlns:p14="http://schemas.microsoft.com/office/powerpoint/2010/main" val="77939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ge Distribution of NIH R01 PIs and AAMC Medical School Faculty Members in 19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78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2" descr="Age Distribution of NIH R01 PIs and AAMC Medical School Faculty Members in 19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16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2" descr="Age Distribution of NIH R01 PIs and AAMC Medical School Faculty Members in 19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2" descr="Age Distribution of NIH R01 PIs and AAMC Medical School Faculty Members in 19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0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1297</Words>
  <Application>Microsoft Macintosh PowerPoint</Application>
  <PresentationFormat>On-screen Show (4:3)</PresentationFormat>
  <Paragraphs>239</Paragraphs>
  <Slides>57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The Guy That Does The Thing</vt:lpstr>
      <vt:lpstr>A little about me</vt:lpstr>
      <vt:lpstr>What is the next career stage</vt:lpstr>
      <vt:lpstr>Total Number of Trainees</vt:lpstr>
      <vt:lpstr>1980  </vt:lpstr>
      <vt:lpstr>1981 </vt:lpstr>
      <vt:lpstr>1982 </vt:lpstr>
      <vt:lpstr>1983 </vt:lpstr>
      <vt:lpstr>1984 </vt:lpstr>
      <vt:lpstr>1985 </vt:lpstr>
      <vt:lpstr>1986 </vt:lpstr>
      <vt:lpstr>1987 </vt:lpstr>
      <vt:lpstr>1988 </vt:lpstr>
      <vt:lpstr>1989 </vt:lpstr>
      <vt:lpstr>1990 </vt:lpstr>
      <vt:lpstr>1991 </vt:lpstr>
      <vt:lpstr>1992 </vt:lpstr>
      <vt:lpstr>1993 </vt:lpstr>
      <vt:lpstr>1994 </vt:lpstr>
      <vt:lpstr>1995 </vt:lpstr>
      <vt:lpstr>1996 </vt:lpstr>
      <vt:lpstr>1997 </vt:lpstr>
      <vt:lpstr>1998 </vt:lpstr>
      <vt:lpstr>1999 </vt:lpstr>
      <vt:lpstr>2000 </vt:lpstr>
      <vt:lpstr>2001 </vt:lpstr>
      <vt:lpstr>2002 </vt:lpstr>
      <vt:lpstr>2003 </vt:lpstr>
      <vt:lpstr>2004 </vt:lpstr>
      <vt:lpstr>2005 </vt:lpstr>
      <vt:lpstr>2006 </vt:lpstr>
      <vt:lpstr>2007 </vt:lpstr>
      <vt:lpstr>2008 </vt:lpstr>
      <vt:lpstr>2009 </vt:lpstr>
      <vt:lpstr>2010 </vt:lpstr>
      <vt:lpstr>1980 &amp; 2010 </vt:lpstr>
      <vt:lpstr>Percentage of NIH R01 Principal Investigators Age 36 and Younger and Age 66 and Older (Fiscal Years 1980 to 2010)</vt:lpstr>
      <vt:lpstr>Transition from Training to Independence</vt:lpstr>
      <vt:lpstr>Things I Want to Talk About</vt:lpstr>
      <vt:lpstr>With Whom?</vt:lpstr>
      <vt:lpstr>Why Does the Advisor Matter?</vt:lpstr>
      <vt:lpstr>Where to go?</vt:lpstr>
      <vt:lpstr>What to work on</vt:lpstr>
      <vt:lpstr>What Do You Need To Achieve in Your Postdoc</vt:lpstr>
      <vt:lpstr>Important Milestones in Postdoc Training (ie Fellowships)</vt:lpstr>
      <vt:lpstr>What Does Getting a Fellowship Mean</vt:lpstr>
      <vt:lpstr>Things I Learned as a Postdoc</vt:lpstr>
      <vt:lpstr>If a postdoc is a means to an end, what is that end</vt:lpstr>
      <vt:lpstr>How Did My Job Search Go?</vt:lpstr>
      <vt:lpstr>What Are Hiring Committees Looking For?</vt:lpstr>
      <vt:lpstr>Famous Examples</vt:lpstr>
      <vt:lpstr>Internationally Recognized Examples</vt:lpstr>
      <vt:lpstr>So How Do I Become The Guy?</vt:lpstr>
      <vt:lpstr>#1 Path to Success</vt:lpstr>
      <vt:lpstr>How to present yourself</vt:lpstr>
      <vt:lpstr>Alternative PhD Careers</vt:lpstr>
      <vt:lpstr>Make a plan</vt:lpstr>
    </vt:vector>
  </TitlesOfParts>
  <Company>UTHSC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Guy That Does The Thing</dc:title>
  <dc:creator>Reiter</dc:creator>
  <cp:lastModifiedBy>Dave Bridges</cp:lastModifiedBy>
  <cp:revision>53</cp:revision>
  <dcterms:created xsi:type="dcterms:W3CDTF">2012-02-28T17:12:16Z</dcterms:created>
  <dcterms:modified xsi:type="dcterms:W3CDTF">2015-05-13T19:30:12Z</dcterms:modified>
</cp:coreProperties>
</file>